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5"/>
  </p:notesMasterIdLst>
  <p:handoutMasterIdLst>
    <p:handoutMasterId r:id="rId86"/>
  </p:handoutMasterIdLst>
  <p:sldIdLst>
    <p:sldId id="683" r:id="rId2"/>
    <p:sldId id="918" r:id="rId3"/>
    <p:sldId id="919" r:id="rId4"/>
    <p:sldId id="920" r:id="rId5"/>
    <p:sldId id="921" r:id="rId6"/>
    <p:sldId id="922" r:id="rId7"/>
    <p:sldId id="996" r:id="rId8"/>
    <p:sldId id="860" r:id="rId9"/>
    <p:sldId id="980" r:id="rId10"/>
    <p:sldId id="900" r:id="rId11"/>
    <p:sldId id="972" r:id="rId12"/>
    <p:sldId id="973" r:id="rId13"/>
    <p:sldId id="974" r:id="rId14"/>
    <p:sldId id="975" r:id="rId15"/>
    <p:sldId id="976" r:id="rId16"/>
    <p:sldId id="982" r:id="rId17"/>
    <p:sldId id="912" r:id="rId18"/>
    <p:sldId id="977" r:id="rId19"/>
    <p:sldId id="978" r:id="rId20"/>
    <p:sldId id="979" r:id="rId21"/>
    <p:sldId id="983" r:id="rId22"/>
    <p:sldId id="984" r:id="rId23"/>
    <p:sldId id="913" r:id="rId24"/>
    <p:sldId id="914" r:id="rId25"/>
    <p:sldId id="901" r:id="rId26"/>
    <p:sldId id="930" r:id="rId27"/>
    <p:sldId id="931" r:id="rId28"/>
    <p:sldId id="932" r:id="rId29"/>
    <p:sldId id="933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1" r:id="rId38"/>
    <p:sldId id="942" r:id="rId39"/>
    <p:sldId id="943" r:id="rId40"/>
    <p:sldId id="944" r:id="rId41"/>
    <p:sldId id="945" r:id="rId42"/>
    <p:sldId id="946" r:id="rId43"/>
    <p:sldId id="987" r:id="rId44"/>
    <p:sldId id="986" r:id="rId45"/>
    <p:sldId id="988" r:id="rId46"/>
    <p:sldId id="985" r:id="rId47"/>
    <p:sldId id="989" r:id="rId48"/>
    <p:sldId id="990" r:id="rId49"/>
    <p:sldId id="991" r:id="rId50"/>
    <p:sldId id="947" r:id="rId51"/>
    <p:sldId id="948" r:id="rId52"/>
    <p:sldId id="949" r:id="rId53"/>
    <p:sldId id="950" r:id="rId54"/>
    <p:sldId id="951" r:id="rId55"/>
    <p:sldId id="952" r:id="rId56"/>
    <p:sldId id="953" r:id="rId57"/>
    <p:sldId id="966" r:id="rId58"/>
    <p:sldId id="956" r:id="rId59"/>
    <p:sldId id="957" r:id="rId60"/>
    <p:sldId id="928" r:id="rId61"/>
    <p:sldId id="958" r:id="rId62"/>
    <p:sldId id="959" r:id="rId63"/>
    <p:sldId id="968" r:id="rId64"/>
    <p:sldId id="967" r:id="rId65"/>
    <p:sldId id="904" r:id="rId66"/>
    <p:sldId id="965" r:id="rId67"/>
    <p:sldId id="969" r:id="rId68"/>
    <p:sldId id="905" r:id="rId69"/>
    <p:sldId id="906" r:id="rId70"/>
    <p:sldId id="907" r:id="rId71"/>
    <p:sldId id="908" r:id="rId72"/>
    <p:sldId id="909" r:id="rId73"/>
    <p:sldId id="910" r:id="rId74"/>
    <p:sldId id="960" r:id="rId75"/>
    <p:sldId id="961" r:id="rId76"/>
    <p:sldId id="963" r:id="rId77"/>
    <p:sldId id="964" r:id="rId78"/>
    <p:sldId id="970" r:id="rId79"/>
    <p:sldId id="992" r:id="rId80"/>
    <p:sldId id="993" r:id="rId81"/>
    <p:sldId id="994" r:id="rId82"/>
    <p:sldId id="995" r:id="rId83"/>
    <p:sldId id="706" r:id="rId84"/>
  </p:sldIdLst>
  <p:sldSz cx="9144000" cy="6858000" type="screen4x3"/>
  <p:notesSz cx="6858000" cy="9296400"/>
  <p:defaultTextStyle>
    <a:defPPr>
      <a:defRPr lang="th-TH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9pPr>
  </p:defaultTextStyle>
  <p:extLst>
    <p:ext uri="{521415D9-36F7-43E2-AB2F-B90AF26B5E84}">
      <p14:sectionLst xmlns:p14="http://schemas.microsoft.com/office/powerpoint/2010/main">
        <p14:section name="Default Section" id="{BA9AD0FD-B8C1-714F-9B4E-B5D1704120BE}">
          <p14:sldIdLst>
            <p14:sldId id="683"/>
            <p14:sldId id="918"/>
            <p14:sldId id="919"/>
            <p14:sldId id="920"/>
            <p14:sldId id="921"/>
            <p14:sldId id="922"/>
            <p14:sldId id="996"/>
            <p14:sldId id="860"/>
            <p14:sldId id="980"/>
            <p14:sldId id="900"/>
            <p14:sldId id="972"/>
            <p14:sldId id="973"/>
            <p14:sldId id="974"/>
            <p14:sldId id="975"/>
            <p14:sldId id="976"/>
            <p14:sldId id="982"/>
            <p14:sldId id="912"/>
            <p14:sldId id="977"/>
            <p14:sldId id="978"/>
            <p14:sldId id="979"/>
            <p14:sldId id="983"/>
            <p14:sldId id="984"/>
            <p14:sldId id="913"/>
            <p14:sldId id="914"/>
            <p14:sldId id="901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87"/>
            <p14:sldId id="986"/>
            <p14:sldId id="988"/>
            <p14:sldId id="985"/>
            <p14:sldId id="989"/>
            <p14:sldId id="990"/>
            <p14:sldId id="991"/>
            <p14:sldId id="947"/>
            <p14:sldId id="948"/>
            <p14:sldId id="949"/>
            <p14:sldId id="950"/>
            <p14:sldId id="951"/>
            <p14:sldId id="952"/>
            <p14:sldId id="953"/>
            <p14:sldId id="966"/>
            <p14:sldId id="956"/>
            <p14:sldId id="957"/>
            <p14:sldId id="928"/>
            <p14:sldId id="958"/>
            <p14:sldId id="959"/>
            <p14:sldId id="968"/>
            <p14:sldId id="967"/>
            <p14:sldId id="904"/>
            <p14:sldId id="965"/>
            <p14:sldId id="969"/>
            <p14:sldId id="905"/>
            <p14:sldId id="906"/>
            <p14:sldId id="907"/>
            <p14:sldId id="908"/>
            <p14:sldId id="909"/>
            <p14:sldId id="910"/>
            <p14:sldId id="960"/>
            <p14:sldId id="961"/>
            <p14:sldId id="963"/>
            <p14:sldId id="964"/>
            <p14:sldId id="970"/>
            <p14:sldId id="992"/>
            <p14:sldId id="993"/>
            <p14:sldId id="994"/>
            <p14:sldId id="995"/>
            <p14:sldId id="7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33CC"/>
    <a:srgbClr val="FFFF00"/>
    <a:srgbClr val="FFFF66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6818" autoAdjust="0"/>
  </p:normalViewPr>
  <p:slideViewPr>
    <p:cSldViewPr>
      <p:cViewPr varScale="1">
        <p:scale>
          <a:sx n="111" d="100"/>
          <a:sy n="111" d="100"/>
        </p:scale>
        <p:origin x="22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-2808" y="-11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615B171-11EF-453F-8980-73B0188A674F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noProof="0"/>
              <a:t>Click to edit Master text styles</a:t>
            </a:r>
          </a:p>
          <a:p>
            <a:pPr lvl="1"/>
            <a:r>
              <a:rPr lang="th-TH" noProof="0"/>
              <a:t>Second level</a:t>
            </a:r>
          </a:p>
          <a:p>
            <a:pPr lvl="2"/>
            <a:r>
              <a:rPr lang="th-TH" noProof="0"/>
              <a:t>Third level</a:t>
            </a:r>
          </a:p>
          <a:p>
            <a:pPr lvl="3"/>
            <a:r>
              <a:rPr lang="th-TH" noProof="0"/>
              <a:t>Fourth level</a:t>
            </a:r>
          </a:p>
          <a:p>
            <a:pPr lvl="4"/>
            <a:r>
              <a:rPr lang="th-TH" noProof="0"/>
              <a:t>Fifth level</a:t>
            </a:r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0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967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F54EC19A-973C-47D5-AEAB-138938046EDA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544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rgbClr val="FF4D2F"/>
          </a:solidFill>
          <a:ln w="9525">
            <a:solidFill>
              <a:srgbClr val="F22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defRPr/>
            </a:pPr>
            <a:endParaRPr lang="th-TH" sz="2800" dirty="0"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FF4D2F"/>
          </a:solidFill>
          <a:ln w="9525">
            <a:solidFill>
              <a:srgbClr val="F22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defRPr/>
            </a:pPr>
            <a:endParaRPr lang="th-TH" sz="2800"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85800" y="1295400"/>
            <a:ext cx="3298595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algn="l" eaLnBrk="1" hangingPunct="1">
              <a:defRPr/>
            </a:pPr>
            <a:r>
              <a:rPr lang="en-US" sz="1800" b="1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Research &amp; Development Team</a:t>
            </a:r>
            <a:endParaRPr lang="th-TH" sz="1800" dirty="0">
              <a:solidFill>
                <a:schemeClr val="bg1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5773738"/>
            <a:ext cx="5562600" cy="7032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algn="l" eaLnBrk="1" hangingPunct="1">
              <a:defRPr/>
            </a:pP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© Copyright </a:t>
            </a:r>
            <a:r>
              <a:rPr lang="en-US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PnP Solution Co., Ltd.</a:t>
            </a: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, 2006. All Rights Reserved</a:t>
            </a:r>
          </a:p>
          <a:p>
            <a:pPr algn="l" eaLnBrk="1" hangingPunct="1">
              <a:defRPr/>
            </a:pP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This publication may refer to products that are not currently</a:t>
            </a:r>
          </a:p>
          <a:p>
            <a:pPr algn="l" eaLnBrk="1" hangingPunct="1">
              <a:defRPr/>
            </a:pP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available in your country. </a:t>
            </a:r>
            <a:r>
              <a:rPr lang="en-US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PnP Solution Co., Ltd.</a:t>
            </a: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 makes no commitment to</a:t>
            </a:r>
          </a:p>
          <a:p>
            <a:pPr algn="l" eaLnBrk="1" hangingPunct="1">
              <a:defRPr/>
            </a:pP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make available any products referred to herein.</a:t>
            </a:r>
          </a:p>
          <a:p>
            <a:pPr algn="l" eaLnBrk="1" hangingPunct="1">
              <a:defRPr/>
            </a:pPr>
            <a:endParaRPr lang="th-TH" sz="800">
              <a:solidFill>
                <a:schemeClr val="bg1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pic>
        <p:nvPicPr>
          <p:cNvPr id="8" name="Picture 14" descr="logoLogi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62800" y="228600"/>
            <a:ext cx="1600200" cy="1314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>
            <a:lvl1pPr>
              <a:defRPr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r>
              <a:rPr lang="th-TH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>
              <a:buFontTx/>
              <a:buNone/>
              <a:defRPr b="1"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r>
              <a:rPr lang="th-TH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E67FD-CB40-4266-B7ED-916A58B1F00E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668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668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46BFE-CB3E-431E-9B74-9C22FEE2C44F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5C843-3C6C-42F5-8FBD-49B20B08BFDD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832C9-F5AC-4658-AB59-5C305D0E2E90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70D01-0218-4582-9305-E03184232646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="1"/>
            </a:lvl1pPr>
            <a:lvl2pPr marL="742950" indent="-285750">
              <a:buFont typeface="Arial" charset="0"/>
              <a:buChar char="•"/>
              <a:defRPr/>
            </a:lvl2pPr>
            <a:lvl3pPr marL="1200150" indent="-285750">
              <a:buFont typeface="Arial" charset="0"/>
              <a:buChar char="•"/>
              <a:defRPr/>
            </a:lvl3pPr>
            <a:lvl4pPr marL="1657350" indent="-285750">
              <a:buFont typeface="Arial" charset="0"/>
              <a:buChar char="•"/>
              <a:defRPr/>
            </a:lvl4pPr>
            <a:lvl5pPr marL="2000250" indent="-17145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6DEFE-BE59-4B1B-B475-A522BC099BD6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6DEFE-BE59-4B1B-B475-A522BC099BD6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BDCF5-C1F1-473E-AC20-EDEE5E74ECB0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05CE-972E-4880-AFF5-B29109B2DD4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FCEB0-08AF-4F54-A44C-9B9D1C4F1EC1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3A89D-F014-4EBD-894D-9C7386906127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E419F-59B8-4DC4-98CE-34C7FD14552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4AE97-AE84-4089-A259-BB151852E6A5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AD338-0894-4C33-8EEF-F2606C97E65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rgbClr val="FF4D2F"/>
          </a:solidFill>
          <a:ln w="9525">
            <a:solidFill>
              <a:srgbClr val="F22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defRPr/>
            </a:pPr>
            <a:endParaRPr lang="th-TH" sz="2800">
              <a:latin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381000"/>
          </a:xfrm>
          <a:prstGeom prst="rect">
            <a:avLst/>
          </a:prstGeom>
          <a:solidFill>
            <a:srgbClr val="FF4D2F"/>
          </a:solidFill>
          <a:ln w="9525">
            <a:solidFill>
              <a:srgbClr val="F22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defRPr/>
            </a:pPr>
            <a:endParaRPr lang="th-TH" sz="2800">
              <a:latin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dirty="0" err="1"/>
              <a:t>Click</a:t>
            </a:r>
            <a:r>
              <a:rPr lang="th-TH" dirty="0"/>
              <a:t> </a:t>
            </a:r>
            <a:r>
              <a:rPr lang="th-TH" dirty="0" err="1"/>
              <a:t>to</a:t>
            </a:r>
            <a:r>
              <a:rPr lang="th-TH" dirty="0"/>
              <a:t> </a:t>
            </a:r>
            <a:r>
              <a:rPr lang="th-TH" dirty="0" err="1"/>
              <a:t>edit</a:t>
            </a:r>
            <a:r>
              <a:rPr lang="th-TH" dirty="0"/>
              <a:t> </a:t>
            </a:r>
            <a:r>
              <a:rPr lang="th-TH" dirty="0" err="1"/>
              <a:t>Master</a:t>
            </a:r>
            <a:r>
              <a:rPr lang="th-TH" dirty="0"/>
              <a:t> </a:t>
            </a:r>
            <a:r>
              <a:rPr lang="th-TH" dirty="0" err="1"/>
              <a:t>title</a:t>
            </a:r>
            <a:r>
              <a:rPr lang="th-TH" dirty="0"/>
              <a:t> </a:t>
            </a:r>
            <a:r>
              <a:rPr lang="th-TH" dirty="0" err="1"/>
              <a:t>style</a:t>
            </a:r>
            <a:endParaRPr lang="th-T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dirty="0" err="1"/>
              <a:t>Click</a:t>
            </a:r>
            <a:r>
              <a:rPr lang="th-TH" dirty="0"/>
              <a:t> </a:t>
            </a:r>
            <a:r>
              <a:rPr lang="th-TH" dirty="0" err="1"/>
              <a:t>to</a:t>
            </a:r>
            <a:r>
              <a:rPr lang="th-TH" dirty="0"/>
              <a:t> </a:t>
            </a:r>
            <a:r>
              <a:rPr lang="th-TH" dirty="0" err="1"/>
              <a:t>edit</a:t>
            </a:r>
            <a:r>
              <a:rPr lang="th-TH" dirty="0"/>
              <a:t> </a:t>
            </a:r>
            <a:r>
              <a:rPr lang="th-TH" dirty="0" err="1"/>
              <a:t>Master</a:t>
            </a:r>
            <a:r>
              <a:rPr lang="th-TH" dirty="0"/>
              <a:t> </a:t>
            </a:r>
            <a:r>
              <a:rPr lang="th-TH" dirty="0" err="1"/>
              <a:t>text</a:t>
            </a:r>
            <a:r>
              <a:rPr lang="th-TH" dirty="0"/>
              <a:t> </a:t>
            </a:r>
            <a:r>
              <a:rPr lang="th-TH" dirty="0" err="1"/>
              <a:t>styles</a:t>
            </a:r>
            <a:endParaRPr lang="th-TH" dirty="0"/>
          </a:p>
          <a:p>
            <a:pPr lvl="1"/>
            <a:r>
              <a:rPr lang="th-TH" dirty="0" err="1"/>
              <a:t>Second</a:t>
            </a:r>
            <a:r>
              <a:rPr lang="th-TH" dirty="0"/>
              <a:t> </a:t>
            </a:r>
            <a:r>
              <a:rPr lang="th-TH" dirty="0" err="1"/>
              <a:t>level</a:t>
            </a:r>
            <a:endParaRPr lang="th-TH" dirty="0"/>
          </a:p>
          <a:p>
            <a:pPr lvl="2"/>
            <a:r>
              <a:rPr lang="th-TH" dirty="0"/>
              <a:t>Third </a:t>
            </a:r>
            <a:r>
              <a:rPr lang="th-TH" dirty="0" err="1"/>
              <a:t>level</a:t>
            </a:r>
            <a:endParaRPr lang="th-TH" dirty="0"/>
          </a:p>
          <a:p>
            <a:pPr lvl="3"/>
            <a:r>
              <a:rPr lang="th-TH" dirty="0" err="1"/>
              <a:t>Fourth</a:t>
            </a:r>
            <a:r>
              <a:rPr lang="th-TH" dirty="0"/>
              <a:t> </a:t>
            </a:r>
            <a:r>
              <a:rPr lang="th-TH" dirty="0" err="1"/>
              <a:t>level</a:t>
            </a:r>
            <a:endParaRPr lang="th-TH" dirty="0"/>
          </a:p>
          <a:p>
            <a:pPr lvl="4"/>
            <a:r>
              <a:rPr lang="th-TH" dirty="0"/>
              <a:t>Fifth </a:t>
            </a:r>
            <a:r>
              <a:rPr lang="th-TH" dirty="0" err="1"/>
              <a:t>level</a:t>
            </a:r>
            <a:endParaRPr lang="th-TH" dirty="0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19863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b="1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1800" y="6519863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b="1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19863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b="1" smtClean="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pPr>
              <a:defRPr/>
            </a:pPr>
            <a:fld id="{54DD652F-C7D2-483F-B165-6EF1EC37DE04}" type="slidenum">
              <a:rPr lang="en-US" smtClean="0"/>
              <a:pPr>
                <a:defRPr/>
              </a:pPr>
              <a:t>‹#›</a:t>
            </a:fld>
            <a:endParaRPr lang="th-TH"/>
          </a:p>
        </p:txBody>
      </p:sp>
      <p:sp>
        <p:nvSpPr>
          <p:cNvPr id="1033" name="Text Box 10"/>
          <p:cNvSpPr txBox="1">
            <a:spLocks noChangeArrowheads="1"/>
          </p:cNvSpPr>
          <p:nvPr/>
        </p:nvSpPr>
        <p:spPr bwMode="auto">
          <a:xfrm>
            <a:off x="601663" y="76200"/>
            <a:ext cx="260924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algn="l" eaLnBrk="1" hangingPunct="1">
              <a:defRPr/>
            </a:pPr>
            <a:r>
              <a:rPr lang="en-US" b="1" dirty="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Research &amp; Development Team</a:t>
            </a:r>
            <a:endParaRPr lang="th-TH" dirty="0">
              <a:solidFill>
                <a:schemeClr val="bg1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pic>
        <p:nvPicPr>
          <p:cNvPr id="10" name="Picture 9" descr="logoLogin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8782497" y="63798"/>
            <a:ext cx="304800" cy="250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  <p:sldLayoutId id="2147484291" r:id="rId12"/>
    <p:sldLayoutId id="2147484292" r:id="rId13"/>
    <p:sldLayoutId id="2147484293" r:id="rId14"/>
    <p:sldLayoutId id="2147484317" r:id="rId1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Sukhumvit Set Text" charset="-34"/>
          <a:ea typeface="Sukhumvit Set Text" charset="-34"/>
          <a:cs typeface="Sukhumvit Set Text" charset="-34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psw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ommai.k@pnpsw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docker.com/win/stable/Docker%20for%20Windows%20Installer.ex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mmaik/XXX.git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s.cf.ac.uk/notes/linux-shell-commands/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www.w3schools.com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DevOps</a:t>
            </a:r>
            <a:endParaRPr lang="th-TH" dirty="0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>
                <a:hlinkClick r:id="rId3"/>
              </a:rPr>
              <a:t>www.pnpsw.com</a:t>
            </a:r>
            <a:endParaRPr lang="en-US" dirty="0"/>
          </a:p>
          <a:p>
            <a:pPr algn="r"/>
            <a:r>
              <a:rPr lang="en-US" dirty="0">
                <a:hlinkClick r:id="rId4"/>
              </a:rPr>
              <a:t>sommai.k@gmail.com</a:t>
            </a:r>
            <a:endParaRPr lang="th-TH" dirty="0"/>
          </a:p>
          <a:p>
            <a:pPr algn="r"/>
            <a:r>
              <a:rPr lang="en-US" dirty="0"/>
              <a:t>081-754-4663</a:t>
            </a:r>
          </a:p>
          <a:p>
            <a:pPr algn="r"/>
            <a:r>
              <a:rPr lang="en-US" dirty="0"/>
              <a:t>Line Id : </a:t>
            </a:r>
            <a:r>
              <a:rPr lang="en-US" dirty="0" err="1"/>
              <a:t>sommai.k</a:t>
            </a:r>
            <a:endParaRPr lang="en-US" dirty="0"/>
          </a:p>
          <a:p>
            <a:pPr algn="r"/>
            <a:endParaRPr lang="en-US" dirty="0"/>
          </a:p>
          <a:p>
            <a:pPr algn="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1818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5A7041-496B-954C-B064-422008E5E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เข้า </a:t>
            </a:r>
            <a:r>
              <a:rPr lang="en-US" dirty="0"/>
              <a:t>website</a:t>
            </a:r>
            <a:r>
              <a:rPr lang="th-TH" dirty="0"/>
              <a:t> </a:t>
            </a:r>
            <a:r>
              <a:rPr lang="en-US" dirty="0">
                <a:hlinkClick r:id="rId2"/>
              </a:rPr>
              <a:t>https://git-scm.com/downloads</a:t>
            </a:r>
            <a:endParaRPr lang="en-US" dirty="0"/>
          </a:p>
          <a:p>
            <a:r>
              <a:rPr lang="th-TH" dirty="0"/>
              <a:t>เลือก </a:t>
            </a:r>
            <a:r>
              <a:rPr lang="en-US" dirty="0"/>
              <a:t>Download Git </a:t>
            </a:r>
            <a:r>
              <a:rPr lang="th-TH" dirty="0"/>
              <a:t>เพื่อติดตั้งบน </a:t>
            </a:r>
            <a:r>
              <a:rPr lang="en-US" dirty="0"/>
              <a:t>Windows</a:t>
            </a:r>
            <a:endParaRPr lang="th-TH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10</a:t>
            </a:fld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1AA219-2040-844B-A4B0-81911FB76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743200"/>
            <a:ext cx="4064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6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34C2-A610-DC4A-AA2A-F5CB8EF1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  <a:r>
              <a:rPr lang="th-TH" dirty="0"/>
              <a:t> </a:t>
            </a:r>
            <a:r>
              <a:rPr lang="en-US" dirty="0"/>
              <a:t>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A944-555A-C84E-9C02-8A38CAA96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ติดตั้งโดยใช้สิทธิ </a:t>
            </a:r>
            <a:r>
              <a:rPr lang="en-US" dirty="0"/>
              <a:t>Administrator </a:t>
            </a:r>
            <a:r>
              <a:rPr lang="th-TH" dirty="0"/>
              <a:t>ในการติดตั้ง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460CB-976E-2340-A414-2801D836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2C486-8D13-284B-A272-A448B71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205AA-0547-3243-A8EB-32E59981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11</a:t>
            </a:fld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3CB524-EBFE-504C-9C16-349BCF24C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4876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8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95E0-313C-F64C-94C2-F97544FF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  <a:r>
              <a:rPr lang="th-TH" dirty="0"/>
              <a:t> </a:t>
            </a:r>
            <a:r>
              <a:rPr lang="en-US" dirty="0"/>
              <a:t>#3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36FB2-4118-5B49-B75F-506131D5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D2AC-D8E1-734C-AF92-563050B1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E81C3-98BF-D84C-B31E-05F0C539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12</a:t>
            </a:fld>
            <a:endParaRPr lang="th-TH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8B88C2-C592-3E43-86D7-2853A9C15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เลือกติดตั้งแบบ </a:t>
            </a:r>
            <a:r>
              <a:rPr lang="en-US" b="1" dirty="0"/>
              <a:t>Use Git from the Windows Command Prompt</a:t>
            </a:r>
            <a:endParaRPr lang="th-TH" b="1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C80912-7B18-8A4C-ABB7-D68300559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4876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8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5ABF-E212-B04A-8684-2B4B7137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  <a:r>
              <a:rPr lang="th-TH" dirty="0"/>
              <a:t> </a:t>
            </a:r>
            <a:r>
              <a:rPr lang="en-US" dirty="0"/>
              <a:t>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E058-AA01-B34D-8CEB-FD7D95FC9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เลือกเป็น </a:t>
            </a:r>
            <a:r>
              <a:rPr lang="en-US" b="1" dirty="0"/>
              <a:t>Checkout Windows-style, commit Unix-style line endings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B0D62-5AC0-6E44-8032-1A465CB1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D8581-BF8E-A345-B522-081EBAA3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84BC3-6023-5643-AC3C-60774FEA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13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8EA9-B923-4E43-BA26-65EDF3287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33600"/>
            <a:ext cx="4876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97B8-7213-5443-B322-AB345352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  <a:r>
              <a:rPr lang="th-TH" dirty="0"/>
              <a:t> </a:t>
            </a:r>
            <a:r>
              <a:rPr lang="en-US" dirty="0"/>
              <a:t>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1CB1-917E-5943-AC54-21A13241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กดปุ่ม </a:t>
            </a:r>
            <a:r>
              <a:rPr lang="en-US" dirty="0"/>
              <a:t>next </a:t>
            </a:r>
            <a:r>
              <a:rPr lang="th-TH" dirty="0"/>
              <a:t>ไปจนถึงหน้าสุดท้าย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11BF-F8B2-6E4B-BBCB-5121BBF51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EBDC3-B0B5-1C45-A44E-55ADB879B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336C1-7297-FC43-A6A2-0E8E433B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14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D2D39-3C58-3847-8345-28D431F08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0"/>
            <a:ext cx="4876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CDB0-A890-204B-8210-E6D4CF86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ทดสอบหลังการติดตั้ง </a:t>
            </a:r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2EE77-236B-5845-BB96-3AB1C00E5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เปิดโปรแกรม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แล้วพิมพ์คำสั่ง </a:t>
            </a:r>
            <a:r>
              <a:rPr lang="en-US" dirty="0"/>
              <a:t>git --version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D8BA8-EC43-5147-A71A-80333066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DA5D5-4730-0B42-A7A1-B794C166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63622-BA66-EE41-A8C6-4B8B4FD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15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A26D3-D010-B547-855B-D8A638006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399"/>
            <a:ext cx="6172200" cy="41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3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1F91-DEC9-0B4E-91B8-5E23DA5F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for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EC1C1-666F-FB4B-AE75-5418A67E7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ED544-4FA9-8D43-AFBF-AD636FAA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43B4C-3F82-2D4C-B121-DAAB64A9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6797C-8071-EB47-84DF-6AF352FC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780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Docker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ความต้องการขั้นพื้นฐานสำหรับการติดตั้ง </a:t>
            </a:r>
            <a:r>
              <a:rPr lang="en-US" dirty="0"/>
              <a:t>Docker for windows</a:t>
            </a:r>
          </a:p>
          <a:p>
            <a:pPr lvl="1"/>
            <a:r>
              <a:rPr lang="en-US" dirty="0"/>
              <a:t>Windows </a:t>
            </a:r>
            <a:r>
              <a:rPr lang="th-TH" dirty="0"/>
              <a:t>ต้องเป็น </a:t>
            </a:r>
            <a:r>
              <a:rPr lang="en-US" dirty="0"/>
              <a:t>version 64bit </a:t>
            </a:r>
            <a:r>
              <a:rPr lang="th-TH" dirty="0"/>
              <a:t>เท่านั้น</a:t>
            </a:r>
            <a:endParaRPr lang="en-US" dirty="0"/>
          </a:p>
          <a:p>
            <a:pPr lvl="1"/>
            <a:r>
              <a:rPr lang="en-US" dirty="0"/>
              <a:t>Windows 7 or higher</a:t>
            </a:r>
            <a:endParaRPr lang="th-TH" dirty="0"/>
          </a:p>
          <a:p>
            <a:pPr lvl="1"/>
            <a:r>
              <a:rPr lang="en-US" dirty="0" err="1"/>
              <a:t>Cpu</a:t>
            </a:r>
            <a:r>
              <a:rPr lang="en-US" dirty="0"/>
              <a:t> </a:t>
            </a:r>
            <a:r>
              <a:rPr lang="th-TH" dirty="0"/>
              <a:t>ต้องมีความสามารถ </a:t>
            </a:r>
            <a:r>
              <a:rPr lang="en-US" dirty="0" err="1"/>
              <a:t>Hyper-v</a:t>
            </a:r>
            <a:r>
              <a:rPr lang="th-TH" dirty="0"/>
              <a:t> สามารถเปิดได้ที่ </a:t>
            </a:r>
            <a:r>
              <a:rPr lang="en-US" dirty="0"/>
              <a:t>BIOS</a:t>
            </a:r>
          </a:p>
          <a:p>
            <a:endParaRPr lang="th-TH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17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CC64CD-BBEE-A842-BA60-60098937C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37000"/>
            <a:ext cx="4907561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4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0A76-F58F-DE48-9A06-21D617DD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Docker </a:t>
            </a:r>
            <a:r>
              <a:rPr lang="th-TH" dirty="0"/>
              <a:t>สำหรับ </a:t>
            </a:r>
            <a:r>
              <a:rPr lang="en-US" dirty="0"/>
              <a:t>Windows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11D2-9203-564E-9172-0F396528B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เข้า </a:t>
            </a:r>
            <a:r>
              <a:rPr lang="en-US" dirty="0"/>
              <a:t>link </a:t>
            </a:r>
            <a:r>
              <a:rPr lang="en-US" dirty="0">
                <a:hlinkClick r:id="rId2"/>
              </a:rPr>
              <a:t>https://download.docker.com/win/stable/Docker%20for%20Windows%20Installer.exe</a:t>
            </a:r>
            <a:endParaRPr lang="en-US" dirty="0"/>
          </a:p>
          <a:p>
            <a:r>
              <a:rPr lang="th-TH" dirty="0"/>
              <a:t>กด </a:t>
            </a:r>
            <a:r>
              <a:rPr lang="en-US" dirty="0"/>
              <a:t>next </a:t>
            </a:r>
            <a:r>
              <a:rPr lang="th-TH" dirty="0"/>
              <a:t>ไป</a:t>
            </a:r>
            <a:r>
              <a:rPr lang="th-TH" dirty="0" err="1"/>
              <a:t>เรื่อยๆ</a:t>
            </a:r>
            <a:r>
              <a:rPr lang="th-TH" dirty="0"/>
              <a:t> จนสิ้นสุดการติดตั้ง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8E2EB-F1F2-DB44-A0BB-83AE1AA0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5C913-8F7E-C542-86FE-8F7BFBB5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949FC-DEFA-2947-B212-62521D0B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609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ADCF-EF4D-7C46-AF55-8B8AC417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Docker </a:t>
            </a:r>
            <a:r>
              <a:rPr lang="th-TH" dirty="0"/>
              <a:t>สำหรับ </a:t>
            </a:r>
            <a:r>
              <a:rPr lang="en-US" dirty="0"/>
              <a:t>Windows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DBB9E-F46A-1340-8E7A-77B79168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หลังจากติดตั้งเสร็จแล้วให้ทำการเปิด </a:t>
            </a:r>
            <a:r>
              <a:rPr lang="en-US" dirty="0"/>
              <a:t>docker </a:t>
            </a:r>
            <a:r>
              <a:rPr lang="th-TH" dirty="0"/>
              <a:t>ดังนี้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8DD80-36C8-2240-83F4-EA957000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32A9F-817B-6E4A-934F-F2E2E26E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D1D53-2563-6C40-9587-B46E6356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19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B2206-7BF2-D94C-BAD0-A72B5DA7B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3581400" cy="437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/>
              <a:t>ในปี ค.ศ. 2009 ที่ Velocity Conference John Allspaw และ Paul Hammond ได้นำเสนอเรื่อง 10 Deploys per Day: Dev and Ops Cooperation at Flickr ซึ่งกล่าวถึงวิธีการสร้างเป้าหมายร่วมกันระหว่างแผนก Development และแผนก Operation และวิธีการที่ทำให้การ Deployment เป็นเรื่องทั่วไปที่ทำกันในชีวิตประจำวัน การนำเสนอเรื่องนี้เป็นแรงบันดาลใจให้ Patrick Debois จัดงาน DevOpsDay ขึ้นมาในปีเดียวกัน คำว่า DevOps ที่ย่อมาจาก Development และ Operations จึงถูกสร้างขึ้นตั้งแต่นั้นเป็นต้นมา</a:t>
            </a:r>
            <a:endParaRPr lang="en-US"/>
          </a:p>
          <a:p>
            <a:endParaRPr lang="th-TH"/>
          </a:p>
          <a:p>
            <a:r>
              <a:rPr lang="th-TH"/>
              <a:t>ปัจจุบัน DevOps เป็นแนวคิดที่มีประสิทธิภาพและแพร่หลายออกไปทั่วโลก จากผลสำรวจองค์กรกว่า 1,000 แห่งจากรายงาน RightScale 2016 State of the Cloud Report: DevOps Trends พบว่าในปี 2016 มีองค์กรนำ DevOps ไปปรับใช้แล้วถึง 74% ซึ่งเพิ่มขึ้นจากปีที่แล้วถึง 8% และจำนวนการ Search คำว่า DevOps ใน google ก็ยังเพิ่มขึ้นเรื่อยๆ</a:t>
            </a:r>
            <a:r>
              <a:rPr lang="en-US"/>
              <a:t> </a:t>
            </a:r>
            <a:r>
              <a:rPr lang="th-TH"/>
              <a:t>ด้วย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184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BA46-F50F-2F4F-BA2B-8E562D6C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Docker </a:t>
            </a:r>
            <a:r>
              <a:rPr lang="th-TH" dirty="0"/>
              <a:t>สำหรับ </a:t>
            </a:r>
            <a:r>
              <a:rPr lang="en-US" dirty="0"/>
              <a:t>Windows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448D-3C34-CD40-ACC8-24E326E03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จะมี </a:t>
            </a:r>
            <a:r>
              <a:rPr lang="en-US" dirty="0"/>
              <a:t>docker run </a:t>
            </a:r>
            <a:r>
              <a:rPr lang="th-TH" dirty="0"/>
              <a:t>อยู่ที่ </a:t>
            </a:r>
            <a:r>
              <a:rPr lang="en-US" dirty="0"/>
              <a:t>taskbar </a:t>
            </a:r>
            <a:r>
              <a:rPr lang="th-TH" dirty="0"/>
              <a:t>ดังภาพ</a:t>
            </a:r>
          </a:p>
          <a:p>
            <a:endParaRPr lang="th-TH" dirty="0"/>
          </a:p>
          <a:p>
            <a:endParaRPr lang="th-TH" dirty="0"/>
          </a:p>
          <a:p>
            <a:r>
              <a:rPr lang="th-TH" dirty="0"/>
              <a:t>ทดสอบการติดตั้งโดยการเปิด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แล้วพิม</a:t>
            </a:r>
            <a:r>
              <a:rPr lang="th-TH" dirty="0" err="1"/>
              <a:t>พ</a:t>
            </a:r>
            <a:r>
              <a:rPr lang="th-TH" dirty="0"/>
              <a:t>คำสั่งดังนี้</a:t>
            </a:r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th-TH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177DD-E7C0-7F4F-BFC9-4CA586E6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E4EFD-B963-8348-B9F3-EED01C40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08B7-F029-754A-8896-3B438F64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20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A83D2-1DCC-D04E-B341-0841E3B9D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0"/>
            <a:ext cx="16256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B6E83-D9C0-6445-8BA7-5611582F9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5" y="3571624"/>
            <a:ext cx="7467600" cy="2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9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A23D-3767-124B-B604-7A06155A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3878C-1613-334B-B406-EDB64A7BF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94A4E-625D-1A48-87A7-6D5C2C4B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7C56-1115-F947-8B6E-949E7AD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D3D6-02D0-154A-8125-61CD3CDE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545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84FA-1192-EC41-923D-7746AEB8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th-TH" dirty="0"/>
              <a:t>การติดตั้ง </a:t>
            </a:r>
            <a:r>
              <a:rPr lang="en-US" dirty="0"/>
              <a:t>VSC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2AD3-953E-8243-9D2F-0ECD682DE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เข้าไปที่  </a:t>
            </a:r>
            <a:r>
              <a:rPr lang="en-US" dirty="0"/>
              <a:t>website </a:t>
            </a:r>
            <a:r>
              <a:rPr lang="en-US" dirty="0">
                <a:hlinkClick r:id="rId2"/>
              </a:rPr>
              <a:t>https://code.visualstudio.com/</a:t>
            </a:r>
            <a:endParaRPr lang="th-TH" dirty="0"/>
          </a:p>
          <a:p>
            <a:r>
              <a:rPr lang="th-TH" dirty="0"/>
              <a:t>เลือก </a:t>
            </a:r>
            <a:r>
              <a:rPr lang="en-US" dirty="0"/>
              <a:t>download  </a:t>
            </a:r>
            <a:r>
              <a:rPr lang="th-TH" dirty="0"/>
              <a:t>สำหรับ </a:t>
            </a:r>
            <a:r>
              <a:rPr lang="en-US" dirty="0"/>
              <a:t>windows (stable)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BE0E2-BCC4-ED48-85D9-5624F656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2E1AA-F66E-4F45-96E8-EEE7D329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1BE5C-0538-C54B-ABCF-944A0C7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22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A53C1-DEBD-2849-B198-571BF04CE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19400"/>
            <a:ext cx="5791200" cy="28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3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version control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009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3892"/>
            <a:ext cx="8229600" cy="35985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45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</a:t>
            </a:r>
            <a:r>
              <a:rPr lang="en-US" dirty="0" err="1"/>
              <a:t>Git</a:t>
            </a:r>
            <a:r>
              <a:rPr lang="en-US" dirty="0"/>
              <a:t> Repository (Remote)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25</a:t>
            </a:fld>
            <a:endParaRPr lang="th-TH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15" y="1600200"/>
            <a:ext cx="5752969" cy="4525963"/>
          </a:xfrm>
        </p:spPr>
      </p:pic>
    </p:spTree>
    <p:extLst>
      <p:ext uri="{BB962C8B-B14F-4D97-AF65-F5344CB8AC3E}">
        <p14:creationId xmlns:p14="http://schemas.microsoft.com/office/powerpoint/2010/main" val="1176832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Sets the name you want </a:t>
            </a:r>
            <a:r>
              <a:rPr lang="en-US" b="1" dirty="0" err="1"/>
              <a:t>atached</a:t>
            </a:r>
            <a:r>
              <a:rPr lang="en-US" b="1" dirty="0"/>
              <a:t> to your commit transactions</a:t>
            </a:r>
            <a:endParaRPr lang="th-TH" b="1" dirty="0"/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 "[name]"</a:t>
            </a:r>
            <a:endParaRPr lang="th-TH" dirty="0"/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 "XXX“</a:t>
            </a:r>
          </a:p>
          <a:p>
            <a:pPr lvl="1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Sets the email you want </a:t>
            </a:r>
            <a:r>
              <a:rPr lang="en-US" b="1" dirty="0" err="1"/>
              <a:t>atached</a:t>
            </a:r>
            <a:r>
              <a:rPr lang="en-US" b="1" dirty="0"/>
              <a:t> to your commit transactions</a:t>
            </a:r>
            <a:endParaRPr lang="th-TH" b="1" dirty="0"/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 "[email address]"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 “XXXX@hotmail.com"</a:t>
            </a:r>
          </a:p>
          <a:p>
            <a:pPr lvl="1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Enables helpful colorization of command line output</a:t>
            </a:r>
            <a:endParaRPr lang="th-TH" b="1" dirty="0"/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color.ui</a:t>
            </a:r>
            <a:r>
              <a:rPr lang="en-US" dirty="0"/>
              <a:t> auto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5906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new local repository with the specified name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[project-name]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XXX</a:t>
            </a:r>
          </a:p>
          <a:p>
            <a:endParaRPr lang="en-US" dirty="0"/>
          </a:p>
          <a:p>
            <a:r>
              <a:rPr lang="en-US" dirty="0"/>
              <a:t>Downloads a project and its entire version history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clone [</a:t>
            </a:r>
            <a:r>
              <a:rPr lang="en-US" dirty="0" err="1"/>
              <a:t>url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https://github.com/Sommaik/XXX.git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405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all new or modified files to be </a:t>
            </a:r>
            <a:r>
              <a:rPr lang="en-US" dirty="0" err="1"/>
              <a:t>commited</a:t>
            </a:r>
            <a:endParaRPr lang="en-US" dirty="0"/>
          </a:p>
          <a:p>
            <a:pPr lvl="1"/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Shows file differences not yet staged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Snapshots the file in preparation for versioning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[file]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readme.txt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Shows file differences between staging and the last file version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diff --staged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5060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Unstages</a:t>
            </a:r>
            <a:r>
              <a:rPr lang="en-US" dirty="0"/>
              <a:t> the file, but preserve its contents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[file]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 readme.txt</a:t>
            </a:r>
          </a:p>
          <a:p>
            <a:pPr lvl="1"/>
            <a:endParaRPr lang="en-US" dirty="0"/>
          </a:p>
          <a:p>
            <a:r>
              <a:rPr lang="en-US" dirty="0"/>
              <a:t>Records file snapshots permanently in version history</a:t>
            </a:r>
          </a:p>
          <a:p>
            <a:pPr lvl="1"/>
            <a:r>
              <a:rPr lang="fr-FR" dirty="0"/>
              <a:t>git commit -m "[descriptive message]"</a:t>
            </a:r>
          </a:p>
          <a:p>
            <a:pPr lvl="1"/>
            <a:r>
              <a:rPr lang="fr-FR" dirty="0"/>
              <a:t>git commit -m</a:t>
            </a:r>
            <a:r>
              <a:rPr lang="th-TH" dirty="0"/>
              <a:t> </a:t>
            </a:r>
            <a:r>
              <a:rPr lang="fr-FR" dirty="0"/>
              <a:t>"</a:t>
            </a:r>
            <a:r>
              <a:rPr lang="en-US" dirty="0"/>
              <a:t>Initial Project</a:t>
            </a:r>
            <a:r>
              <a:rPr lang="fr-FR" dirty="0"/>
              <a:t>"</a:t>
            </a: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913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ระดับความสนใจ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22051"/>
            <a:ext cx="4038600" cy="1882261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82494"/>
            <a:ext cx="4038600" cy="27613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6344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all local branches in the current repository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Creates a new branch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 [branch-name]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  XXX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Switches to the specified branch and updates the working directory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checkout [branch-name]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checkout XXX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043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the specified branch’s history into the current branch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merge [branch]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merge XXX</a:t>
            </a:r>
          </a:p>
          <a:p>
            <a:endParaRPr lang="en-US" dirty="0"/>
          </a:p>
          <a:p>
            <a:r>
              <a:rPr lang="en-US" dirty="0"/>
              <a:t>Deletes the specified branch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 -d [branch-name]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 -d XXX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9370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FILENAMES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Deletes the file from the working directory and stages the deletion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[file]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XXX.txt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Removes the file from version control but preserves the file locally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[file]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XXX.txt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Changes the file name and prepares it for commit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mv</a:t>
            </a:r>
            <a:r>
              <a:rPr lang="en-US" dirty="0"/>
              <a:t> [file-original] [file-renamed]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mv</a:t>
            </a:r>
            <a:r>
              <a:rPr lang="en-US" dirty="0"/>
              <a:t> XXX.txt  YYY.txt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3768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text file named .</a:t>
            </a:r>
            <a:r>
              <a:rPr lang="en-US" dirty="0" err="1"/>
              <a:t>gitignore</a:t>
            </a:r>
            <a:r>
              <a:rPr lang="en-US" dirty="0"/>
              <a:t> suppresses accidental versioning of files and paths matching the specified </a:t>
            </a:r>
            <a:r>
              <a:rPr lang="en-US" dirty="0" err="1"/>
              <a:t>paterns</a:t>
            </a:r>
            <a:endParaRPr lang="en-US" dirty="0"/>
          </a:p>
          <a:p>
            <a:pPr lvl="1"/>
            <a:r>
              <a:rPr lang="en-US" dirty="0"/>
              <a:t>*.log </a:t>
            </a:r>
          </a:p>
          <a:p>
            <a:pPr lvl="1">
              <a:buNone/>
            </a:pPr>
            <a:r>
              <a:rPr lang="en-US" dirty="0"/>
              <a:t>     build/ </a:t>
            </a:r>
          </a:p>
          <a:p>
            <a:pPr lvl="1">
              <a:buNone/>
            </a:pPr>
            <a:r>
              <a:rPr lang="en-US" dirty="0"/>
              <a:t>     temp-*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Lists all ignored files in this project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ls</a:t>
            </a:r>
            <a:r>
              <a:rPr lang="en-US" dirty="0"/>
              <a:t>-files --other --ignored --exclude-standard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4415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Temporarily stores all modified tracked files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stash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Restores the most recently stashed files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stash pop</a:t>
            </a:r>
          </a:p>
          <a:p>
            <a:pPr lvl="1"/>
            <a:endParaRPr lang="en-US" dirty="0"/>
          </a:p>
          <a:p>
            <a:r>
              <a:rPr lang="en-US" dirty="0"/>
              <a:t>Lists all stashed </a:t>
            </a:r>
            <a:r>
              <a:rPr lang="en-US" dirty="0" err="1"/>
              <a:t>changesets</a:t>
            </a:r>
            <a:endParaRPr lang="en-US" dirty="0"/>
          </a:p>
          <a:p>
            <a:pPr lvl="1"/>
            <a:r>
              <a:rPr lang="en-US" dirty="0" err="1"/>
              <a:t>git</a:t>
            </a:r>
            <a:r>
              <a:rPr lang="en-US" dirty="0"/>
              <a:t> stash list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Discards the most recently stashed </a:t>
            </a:r>
            <a:r>
              <a:rPr lang="en-US" dirty="0" err="1"/>
              <a:t>changeset</a:t>
            </a:r>
            <a:endParaRPr lang="en-US" dirty="0"/>
          </a:p>
          <a:p>
            <a:pPr lvl="1"/>
            <a:r>
              <a:rPr lang="en-US" dirty="0" err="1"/>
              <a:t>git</a:t>
            </a:r>
            <a:r>
              <a:rPr lang="en-US" dirty="0"/>
              <a:t> stash drop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2565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version history for the current branch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Lists version history for a file, including renames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log --follow [file]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log --follow XXX.txt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Shows content differences between two branches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diff [first-branch]...[second-branch]</a:t>
            </a:r>
          </a:p>
          <a:p>
            <a:endParaRPr lang="en-US" dirty="0"/>
          </a:p>
          <a:p>
            <a:r>
              <a:rPr lang="en-US" dirty="0"/>
              <a:t>Outputs metadata and content changes of the specified commit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show [commit]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show XXX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6699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 COMMITS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Undoes all commits after [commit], preserving changes locally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[commit]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XXX</a:t>
            </a:r>
          </a:p>
          <a:p>
            <a:pPr lvl="1"/>
            <a:endParaRPr lang="en-US" dirty="0"/>
          </a:p>
          <a:p>
            <a:r>
              <a:rPr lang="en-US" dirty="0"/>
              <a:t>Discards all history and changes back to the specified commit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--hard [commit]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--hard XXX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4937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Downloads all history from the repository bookmark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fetch [bookmark]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fetch origin</a:t>
            </a:r>
          </a:p>
          <a:p>
            <a:pPr lvl="1"/>
            <a:endParaRPr lang="en-US" dirty="0"/>
          </a:p>
          <a:p>
            <a:r>
              <a:rPr lang="en-US" dirty="0"/>
              <a:t>Combines bookmark’s branch into current local branch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merge [bookmark]/[branch]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merge origin/master2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5428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Uploads all local branch commits to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push [alias] [branch]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push origin master</a:t>
            </a:r>
          </a:p>
          <a:p>
            <a:pPr lvl="1"/>
            <a:endParaRPr lang="en-US" dirty="0"/>
          </a:p>
          <a:p>
            <a:r>
              <a:rPr lang="en-US" dirty="0"/>
              <a:t>Downloads bookmark history and incorporates changes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7930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 virtualize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878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change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DevOps is more than just a tool or a process change.</a:t>
            </a:r>
          </a:p>
          <a:p>
            <a:r>
              <a:rPr lang="en-US" dirty="0"/>
              <a:t>Operations — seeks organizational stability</a:t>
            </a:r>
          </a:p>
          <a:p>
            <a:r>
              <a:rPr lang="en-US" dirty="0"/>
              <a:t>Developers — seek change</a:t>
            </a:r>
          </a:p>
          <a:p>
            <a:r>
              <a:rPr lang="en-US" dirty="0"/>
              <a:t>Testers — seek risk reduction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505CE-972E-4880-AFF5-B29109B2DD49}" type="slidenum">
              <a:rPr lang="en-US" smtClean="0"/>
              <a:pPr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4520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Container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3" y="1600200"/>
            <a:ext cx="568909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1613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Containers and Virtual Machines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2775"/>
            <a:ext cx="4038600" cy="3620813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48423"/>
            <a:ext cx="4038600" cy="36295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237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Virtual Machines Together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9883"/>
            <a:ext cx="8229600" cy="396659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505CE-972E-4880-AFF5-B29109B2DD49}" type="slidenum">
              <a:rPr lang="en-US" smtClean="0"/>
              <a:pPr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2627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C168-F22E-AA4A-8F44-B7C927F0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1333D3-9DF5-D047-9988-390371686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1543728"/>
            <a:ext cx="5943600" cy="46389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EFA7-3196-5E41-8AD1-DF64AE9A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7C81-EEBF-8048-B036-5AF6DE0C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00A7E-35C8-5A4D-A158-2FFD8CAA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8861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578C-9382-0947-8E14-CE4E95C8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7120494-EA0D-9E4C-AED0-B75729182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03" y="1600200"/>
            <a:ext cx="7399394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E323-59CF-214C-AF6D-09DD3593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5AAE2-43D2-614E-B527-AE6ADD24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B7FE7-3FE7-A249-B13A-DB4829FD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265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E536-DDE7-674D-A6D7-DF7EDCCB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Architecture#2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C71B8C-4DC8-704A-8F23-1A40E05CA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6286"/>
            <a:ext cx="8229600" cy="43537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09205-9470-C542-AA05-B73B7D9E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DB65A-57DA-F947-BCFB-2E051956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5ECF-9A04-7D40-B16C-214BCEB8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2074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C3CA-117D-BA48-A9A0-96AAB872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Architecture#3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8F4273-DDF5-2042-A555-FDBA57040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43" y="1600200"/>
            <a:ext cx="5624313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1E47-58FB-2D49-BFD1-D68B33E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5812D-15CE-0E44-AB94-106C5CA2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B734F-6DD1-7A4B-8E8A-0616A31C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4361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C8DAA-A79E-4C4B-8072-27DA881D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A476F-46A4-CD46-AE71-C60E17B1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แล้วรันคำสั่งดังนี้</a:t>
            </a:r>
            <a:endParaRPr lang="en-US" dirty="0"/>
          </a:p>
          <a:p>
            <a:endParaRPr lang="th-TH" dirty="0"/>
          </a:p>
          <a:p>
            <a:pPr marL="0" indent="0">
              <a:buNone/>
            </a:pPr>
            <a:r>
              <a:rPr lang="en-US" dirty="0"/>
              <a:t>docker run --name some-</a:t>
            </a:r>
            <a:r>
              <a:rPr lang="en-US" dirty="0" err="1"/>
              <a:t>nginx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-v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your_path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</a:t>
            </a:r>
            <a:r>
              <a:rPr lang="en-US" dirty="0" err="1"/>
              <a:t>html:ro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-p </a:t>
            </a:r>
            <a:r>
              <a:rPr lang="en-US" dirty="0">
                <a:solidFill>
                  <a:srgbClr val="FF0000"/>
                </a:solidFill>
              </a:rPr>
              <a:t>80</a:t>
            </a:r>
            <a:r>
              <a:rPr lang="en-US" dirty="0"/>
              <a:t>:80 \</a:t>
            </a:r>
          </a:p>
          <a:p>
            <a:pPr marL="0" indent="0">
              <a:buNone/>
            </a:pPr>
            <a:r>
              <a:rPr lang="en-US" dirty="0"/>
              <a:t>-d </a:t>
            </a:r>
            <a:r>
              <a:rPr lang="en-US" dirty="0" err="1"/>
              <a:t>nginx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*** link </a:t>
            </a:r>
            <a:r>
              <a:rPr lang="th-TH" dirty="0"/>
              <a:t>สำหรับหา </a:t>
            </a:r>
            <a:r>
              <a:rPr lang="en-US" dirty="0"/>
              <a:t>image </a:t>
            </a:r>
            <a:r>
              <a:rPr lang="en-US" dirty="0">
                <a:highlight>
                  <a:srgbClr val="FFFF00"/>
                </a:highlight>
              </a:rPr>
              <a:t>https://</a:t>
            </a:r>
            <a:r>
              <a:rPr lang="en-US" dirty="0" err="1">
                <a:highlight>
                  <a:srgbClr val="FFFF00"/>
                </a:highlight>
              </a:rPr>
              <a:t>hub.docker.com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695B1-A941-974E-8CD0-FA68B057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AC8EB-5A77-C344-A3F1-6A5859D6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4347B-E504-1B4F-AD36-05B773E3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2128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C850-2793-1344-A77E-3551E9FA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 </a:t>
            </a:r>
            <a:r>
              <a:rPr lang="en-US" dirty="0"/>
              <a:t>file 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A8C671-7CDE-DE47-A73D-BA7564942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1987"/>
            <a:ext cx="8229600" cy="43423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28896-F472-6347-94FF-0C345684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6F9D0-EEAE-B748-8D52-AB79C3A0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EEED7-97FD-0E4E-8423-7CE45044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0230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FA44-B8F7-FB41-A862-7CE616D8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เข้า </a:t>
            </a:r>
            <a:r>
              <a:rPr lang="en-US" dirty="0" err="1"/>
              <a:t>url</a:t>
            </a:r>
            <a:r>
              <a:rPr lang="en-US" dirty="0"/>
              <a:t> http://localhost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AD0A76-A1B0-CB44-A984-CB4F8F847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2332831"/>
            <a:ext cx="6032500" cy="3060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C1D8C-476B-7345-9A58-F0CC9605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7AD4D-076C-A14D-843D-54BD7521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E4BA-1D09-5D4D-977A-C4EE25ED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677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54" y="1600200"/>
            <a:ext cx="4768092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6771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login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login -u &lt;</a:t>
            </a:r>
            <a:r>
              <a:rPr lang="en-US" dirty="0" err="1"/>
              <a:t>user_name</a:t>
            </a:r>
            <a:r>
              <a:rPr lang="en-US" dirty="0"/>
              <a:t>&gt;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login -u &lt;</a:t>
            </a:r>
            <a:r>
              <a:rPr lang="en-US" dirty="0" err="1"/>
              <a:t>user_name</a:t>
            </a:r>
            <a:r>
              <a:rPr lang="en-US" dirty="0"/>
              <a:t>&gt; -p &lt;password&gt;</a:t>
            </a:r>
          </a:p>
          <a:p>
            <a:endParaRPr lang="en-US" dirty="0"/>
          </a:p>
          <a:p>
            <a:r>
              <a:rPr lang="en-US" dirty="0"/>
              <a:t>Logout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logout</a:t>
            </a:r>
          </a:p>
          <a:p>
            <a:pPr lvl="1"/>
            <a:endParaRPr lang="en-US" dirty="0"/>
          </a:p>
          <a:p>
            <a:r>
              <a:rPr lang="en-US" dirty="0"/>
              <a:t>List all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images 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image 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2819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search &lt;image name&gt;</a:t>
            </a:r>
          </a:p>
          <a:p>
            <a:pPr lvl="1"/>
            <a:endParaRPr lang="en-US" dirty="0"/>
          </a:p>
          <a:p>
            <a:r>
              <a:rPr lang="en-US" dirty="0"/>
              <a:t>Pull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pull &lt;image name&gt;</a:t>
            </a:r>
          </a:p>
          <a:p>
            <a:pPr lvl="1"/>
            <a:endParaRPr lang="en-US" dirty="0"/>
          </a:p>
          <a:p>
            <a:r>
              <a:rPr lang="en-US" dirty="0"/>
              <a:t>Create container from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create &lt;options&gt; &lt;image name&gt;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-v</a:t>
            </a:r>
          </a:p>
          <a:p>
            <a:pPr lvl="2"/>
            <a:r>
              <a:rPr lang="en-US" dirty="0"/>
              <a:t>-p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create --name ubuntu14 -v /user/</a:t>
            </a:r>
            <a:r>
              <a:rPr lang="en-US" dirty="0" err="1"/>
              <a:t>sommaik</a:t>
            </a:r>
            <a:r>
              <a:rPr lang="en-US" dirty="0"/>
              <a:t>:/home ubuntu:14.04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5069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start &lt;</a:t>
            </a:r>
            <a:r>
              <a:rPr lang="en-US" dirty="0" err="1"/>
              <a:t>container_id</a:t>
            </a:r>
            <a:r>
              <a:rPr lang="en-US" dirty="0"/>
              <a:t>&gt; or &lt;</a:t>
            </a:r>
            <a:r>
              <a:rPr lang="en-US" dirty="0" err="1"/>
              <a:t>container_name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/>
              <a:t>Stop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stop &lt;</a:t>
            </a:r>
            <a:r>
              <a:rPr lang="en-US" dirty="0" err="1"/>
              <a:t>container_id</a:t>
            </a:r>
            <a:r>
              <a:rPr lang="en-US" dirty="0"/>
              <a:t>&gt; or &lt;</a:t>
            </a:r>
            <a:r>
              <a:rPr lang="en-US" dirty="0" err="1"/>
              <a:t>container_name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Stop all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stop $(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-a -q)</a:t>
            </a:r>
          </a:p>
          <a:p>
            <a:pPr lvl="1"/>
            <a:endParaRPr lang="en-US" dirty="0"/>
          </a:p>
          <a:p>
            <a:r>
              <a:rPr lang="en-US" dirty="0"/>
              <a:t>List all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&lt;options&gt;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5568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Pause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pause &lt;</a:t>
            </a:r>
            <a:r>
              <a:rPr lang="en-US" dirty="0" err="1"/>
              <a:t>container_id</a:t>
            </a:r>
            <a:r>
              <a:rPr lang="en-US" dirty="0"/>
              <a:t>&gt; or &lt;</a:t>
            </a:r>
            <a:r>
              <a:rPr lang="en-US" dirty="0" err="1"/>
              <a:t>container_name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 err="1"/>
              <a:t>Unpause</a:t>
            </a:r>
            <a:r>
              <a:rPr lang="en-US" dirty="0"/>
              <a:t>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unpause</a:t>
            </a:r>
            <a:r>
              <a:rPr lang="en-US" dirty="0"/>
              <a:t> &lt;</a:t>
            </a:r>
            <a:r>
              <a:rPr lang="en-US" dirty="0" err="1"/>
              <a:t>container_id</a:t>
            </a:r>
            <a:r>
              <a:rPr lang="en-US" dirty="0"/>
              <a:t>&gt; or &lt;</a:t>
            </a:r>
            <a:r>
              <a:rPr lang="en-US" dirty="0" err="1"/>
              <a:t>container_name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/>
              <a:t>Exec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exec -it &lt;</a:t>
            </a:r>
            <a:r>
              <a:rPr lang="en-US" dirty="0" err="1"/>
              <a:t>container_id</a:t>
            </a:r>
            <a:r>
              <a:rPr lang="en-US" dirty="0"/>
              <a:t>&gt; bash</a:t>
            </a:r>
          </a:p>
          <a:p>
            <a:pPr lvl="1"/>
            <a:endParaRPr lang="en-US" dirty="0"/>
          </a:p>
          <a:p>
            <a:r>
              <a:rPr lang="en-US" dirty="0"/>
              <a:t>Inspect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inspect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41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logs</a:t>
            </a:r>
          </a:p>
          <a:p>
            <a:pPr lvl="1"/>
            <a:endParaRPr lang="en-US" dirty="0"/>
          </a:p>
          <a:p>
            <a:r>
              <a:rPr lang="en-US" dirty="0"/>
              <a:t>Commit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commit &lt;</a:t>
            </a:r>
            <a:r>
              <a:rPr lang="en-US" dirty="0" err="1"/>
              <a:t>container_id</a:t>
            </a:r>
            <a:r>
              <a:rPr lang="en-US" dirty="0"/>
              <a:t>&gt; &lt;</a:t>
            </a:r>
            <a:r>
              <a:rPr lang="en-US" dirty="0" err="1"/>
              <a:t>new_image_name</a:t>
            </a:r>
            <a:r>
              <a:rPr lang="en-US" dirty="0"/>
              <a:t>&gt;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commit 2x5t aloha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Push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push &lt;account&gt;/&lt;image name&gt;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Tag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tag </a:t>
            </a:r>
            <a:r>
              <a:rPr lang="en-US" dirty="0" err="1"/>
              <a:t>ubuntu</a:t>
            </a:r>
            <a:r>
              <a:rPr lang="en-US" dirty="0"/>
              <a:t> </a:t>
            </a:r>
            <a:r>
              <a:rPr lang="en-US" dirty="0" err="1"/>
              <a:t>ubuntu</a:t>
            </a:r>
            <a:r>
              <a:rPr lang="en-US" dirty="0"/>
              <a:t>-x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5107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export &lt;</a:t>
            </a:r>
            <a:r>
              <a:rPr lang="en-US" dirty="0" err="1"/>
              <a:t>container_id</a:t>
            </a:r>
            <a:r>
              <a:rPr lang="en-US" dirty="0"/>
              <a:t>&gt; </a:t>
            </a:r>
            <a:r>
              <a:rPr lang="en-US" b="1" dirty="0"/>
              <a:t>&gt;</a:t>
            </a:r>
            <a:r>
              <a:rPr lang="en-US" dirty="0"/>
              <a:t> &lt;</a:t>
            </a:r>
            <a:r>
              <a:rPr lang="en-US" dirty="0" err="1"/>
              <a:t>to_path</a:t>
            </a:r>
            <a:r>
              <a:rPr lang="en-US" dirty="0"/>
              <a:t>&gt;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Import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import - &lt;</a:t>
            </a:r>
            <a:r>
              <a:rPr lang="en-US" dirty="0" err="1"/>
              <a:t>from_path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/>
              <a:t>Save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save &lt;image name&gt; </a:t>
            </a:r>
            <a:r>
              <a:rPr lang="en-US" b="1" dirty="0"/>
              <a:t>&gt;</a:t>
            </a:r>
            <a:r>
              <a:rPr lang="en-US" dirty="0"/>
              <a:t> &lt;to path&gt;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save &lt;image name&gt;:&lt;tag&gt; </a:t>
            </a:r>
            <a:r>
              <a:rPr lang="en-US" b="1" dirty="0"/>
              <a:t>&gt;</a:t>
            </a:r>
            <a:r>
              <a:rPr lang="en-US" dirty="0"/>
              <a:t> &lt;to path&gt;</a:t>
            </a:r>
          </a:p>
          <a:p>
            <a:pPr lvl="1"/>
            <a:endParaRPr lang="en-US" dirty="0"/>
          </a:p>
          <a:p>
            <a:r>
              <a:rPr lang="en-US" dirty="0"/>
              <a:t>Load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load </a:t>
            </a:r>
            <a:r>
              <a:rPr lang="en-US" b="1" dirty="0"/>
              <a:t>&lt;</a:t>
            </a:r>
            <a:r>
              <a:rPr lang="en-US" dirty="0"/>
              <a:t> &lt;from path&gt;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2218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/>
              <a:t>Remove all stop container</a:t>
            </a:r>
          </a:p>
          <a:p>
            <a:pPr lvl="1"/>
            <a:r>
              <a:rPr lang="sv-SE" dirty="0"/>
              <a:t>docker rm $(docker ps -a -q)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Remove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&lt;</a:t>
            </a:r>
            <a:r>
              <a:rPr lang="en-US" dirty="0" err="1"/>
              <a:t>image_id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7066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US" b="0" dirty="0" err="1"/>
              <a:t>docker</a:t>
            </a:r>
            <a:r>
              <a:rPr lang="en-US" b="0" dirty="0"/>
              <a:t> network </a:t>
            </a:r>
            <a:r>
              <a:rPr lang="en-US" b="0" dirty="0" err="1"/>
              <a:t>ls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network create &lt;</a:t>
            </a:r>
            <a:r>
              <a:rPr lang="en-US" sz="1800" b="0" dirty="0" err="1"/>
              <a:t>network_name</a:t>
            </a:r>
            <a:r>
              <a:rPr lang="en-US" sz="1800" b="0" dirty="0"/>
              <a:t>&gt; default bridge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network create --subnet 10.0.0.1/24 &lt;</a:t>
            </a:r>
            <a:r>
              <a:rPr lang="en-US" sz="1800" b="0" dirty="0" err="1"/>
              <a:t>network_name</a:t>
            </a:r>
            <a:r>
              <a:rPr lang="en-US" sz="1800" b="0" dirty="0"/>
              <a:t>&gt;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network inspect &lt;</a:t>
            </a:r>
            <a:r>
              <a:rPr lang="en-US" sz="1800" b="0" dirty="0" err="1"/>
              <a:t>network_name</a:t>
            </a:r>
            <a:r>
              <a:rPr lang="en-US" sz="1800" b="0" dirty="0"/>
              <a:t>&gt;  or &lt;</a:t>
            </a:r>
            <a:r>
              <a:rPr lang="en-US" sz="1800" b="0" dirty="0" err="1"/>
              <a:t>container_id</a:t>
            </a:r>
            <a:r>
              <a:rPr lang="en-US" sz="1800" b="0" dirty="0"/>
              <a:t>&gt;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network create my-net (create images networks)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run --network &lt;</a:t>
            </a:r>
            <a:r>
              <a:rPr lang="en-US" sz="1800" b="0" dirty="0" err="1"/>
              <a:t>network_name</a:t>
            </a:r>
            <a:r>
              <a:rPr lang="en-US" sz="1800" b="0" dirty="0"/>
              <a:t>&gt; &lt;</a:t>
            </a:r>
            <a:r>
              <a:rPr lang="en-US" sz="1800" b="0" dirty="0" err="1"/>
              <a:t>image_name</a:t>
            </a:r>
            <a:r>
              <a:rPr lang="en-US" sz="1800" b="0" dirty="0"/>
              <a:t>&gt;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run -it --name &lt;</a:t>
            </a:r>
            <a:r>
              <a:rPr lang="en-US" sz="1800" b="0" dirty="0" err="1"/>
              <a:t>container_name</a:t>
            </a:r>
            <a:r>
              <a:rPr lang="en-US" sz="1800" b="0" dirty="0"/>
              <a:t>&gt; --net--alias alias2 --network &lt;</a:t>
            </a:r>
            <a:r>
              <a:rPr lang="en-US" sz="1800" b="0" dirty="0" err="1"/>
              <a:t>network_name</a:t>
            </a:r>
            <a:r>
              <a:rPr lang="en-US" sz="1800" b="0" dirty="0"/>
              <a:t>&gt; &lt;</a:t>
            </a:r>
            <a:r>
              <a:rPr lang="en-US" sz="1800" b="0" dirty="0" err="1"/>
              <a:t>image_name</a:t>
            </a:r>
            <a:r>
              <a:rPr lang="en-US" sz="1800" b="0" dirty="0"/>
              <a:t>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9936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parameter 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in the background</a:t>
            </a:r>
          </a:p>
          <a:p>
            <a:pPr lvl="1"/>
            <a:r>
              <a:rPr lang="en-US" dirty="0"/>
              <a:t>-d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Create name to container is running</a:t>
            </a:r>
          </a:p>
          <a:p>
            <a:pPr lvl="1"/>
            <a:r>
              <a:rPr lang="en-US" dirty="0"/>
              <a:t>--name</a:t>
            </a:r>
          </a:p>
          <a:p>
            <a:pPr lvl="1"/>
            <a:endParaRPr lang="en-US" dirty="0"/>
          </a:p>
          <a:p>
            <a:r>
              <a:rPr lang="en-US" dirty="0"/>
              <a:t>Port mapping</a:t>
            </a:r>
          </a:p>
          <a:p>
            <a:pPr lvl="1"/>
            <a:r>
              <a:rPr lang="en-US" dirty="0"/>
              <a:t>-p  (</a:t>
            </a:r>
            <a:r>
              <a:rPr lang="en-US" dirty="0" err="1"/>
              <a:t>local_port:container_port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Container host name</a:t>
            </a:r>
          </a:p>
          <a:p>
            <a:pPr lvl="1"/>
            <a:r>
              <a:rPr lang="en-US" dirty="0"/>
              <a:t>-h</a:t>
            </a:r>
          </a:p>
          <a:p>
            <a:endParaRPr lang="en-US" sz="18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©2003 PnP Solution Co., Ltd.</a:t>
            </a: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9172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parameter 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-e</a:t>
            </a:r>
          </a:p>
          <a:p>
            <a:pPr lvl="1"/>
            <a:endParaRPr lang="en-US" dirty="0"/>
          </a:p>
          <a:p>
            <a:r>
              <a:rPr lang="en-US" dirty="0"/>
              <a:t>Map volume paths</a:t>
            </a:r>
          </a:p>
          <a:p>
            <a:pPr lvl="1"/>
            <a:r>
              <a:rPr lang="en-US" dirty="0"/>
              <a:t>-v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Keep STDIN open even if not attached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i</a:t>
            </a:r>
            <a:endParaRPr lang="en-US" dirty="0"/>
          </a:p>
          <a:p>
            <a:endParaRPr lang="en-US" sz="1800" b="0" dirty="0"/>
          </a:p>
          <a:p>
            <a:r>
              <a:rPr lang="en-US" dirty="0"/>
              <a:t>Allocate a pseudo-TTY</a:t>
            </a:r>
          </a:p>
          <a:p>
            <a:pPr lvl="1"/>
            <a:r>
              <a:rPr lang="en-US"/>
              <a:t>-t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©2003 PnP Solution Co., Ltd.</a:t>
            </a: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118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021681"/>
            <a:ext cx="6502400" cy="368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9296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 </a:t>
            </a:r>
            <a:r>
              <a:rPr lang="en-US" dirty="0"/>
              <a:t>FROM</a:t>
            </a:r>
          </a:p>
          <a:p>
            <a:pPr lvl="1"/>
            <a:r>
              <a:rPr lang="en-US" dirty="0"/>
              <a:t>FROM &lt;image&gt;[:&lt;tag&gt;]</a:t>
            </a:r>
          </a:p>
          <a:p>
            <a:pPr lvl="1"/>
            <a:r>
              <a:rPr lang="en-US" dirty="0"/>
              <a:t>FROM ubuntu:14.04</a:t>
            </a:r>
          </a:p>
          <a:p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RUN &lt;command&gt;</a:t>
            </a:r>
          </a:p>
          <a:p>
            <a:pPr lvl="1"/>
            <a:r>
              <a:rPr lang="en-US" dirty="0"/>
              <a:t>RUN echo “Hello World”</a:t>
            </a:r>
          </a:p>
          <a:p>
            <a:endParaRPr lang="en-US" dirty="0"/>
          </a:p>
          <a:p>
            <a:r>
              <a:rPr lang="en-US" dirty="0"/>
              <a:t>EXPOSE</a:t>
            </a:r>
          </a:p>
          <a:p>
            <a:pPr lvl="1"/>
            <a:r>
              <a:rPr lang="en-US" dirty="0"/>
              <a:t>EXPOSE &lt;port&gt;</a:t>
            </a:r>
          </a:p>
          <a:p>
            <a:pPr lvl="1"/>
            <a:r>
              <a:rPr lang="en-US" dirty="0"/>
              <a:t>EXPOSE 8080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731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</a:t>
            </a:r>
          </a:p>
          <a:p>
            <a:pPr lvl="1"/>
            <a:r>
              <a:rPr lang="en-US" dirty="0"/>
              <a:t>ENV &lt;key&gt; &lt;value&gt;</a:t>
            </a:r>
          </a:p>
          <a:p>
            <a:pPr lvl="1"/>
            <a:endParaRPr lang="en-US" dirty="0"/>
          </a:p>
          <a:p>
            <a:r>
              <a:rPr lang="en-US" dirty="0"/>
              <a:t>CMD</a:t>
            </a:r>
          </a:p>
          <a:p>
            <a:pPr lvl="1"/>
            <a:r>
              <a:rPr lang="en-US" dirty="0"/>
              <a:t>CMD command param1 param2</a:t>
            </a:r>
          </a:p>
          <a:p>
            <a:pPr lvl="1"/>
            <a:endParaRPr lang="en-US" dirty="0"/>
          </a:p>
          <a:p>
            <a:r>
              <a:rPr lang="en-US" dirty="0"/>
              <a:t>WORKDIR</a:t>
            </a:r>
          </a:p>
          <a:p>
            <a:pPr lvl="1"/>
            <a:r>
              <a:rPr lang="en-US" b="0" dirty="0"/>
              <a:t>WORKDIR /path/to/</a:t>
            </a:r>
            <a:r>
              <a:rPr lang="en-US" b="0" dirty="0" err="1"/>
              <a:t>workdir</a:t>
            </a:r>
            <a:r>
              <a:rPr lang="en-US" b="0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VOLUME</a:t>
            </a:r>
          </a:p>
          <a:p>
            <a:pPr lvl="1"/>
            <a:r>
              <a:rPr lang="en-US" dirty="0"/>
              <a:t>VOLUME /path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9517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build &lt;option&gt; &lt;path&gt;</a:t>
            </a:r>
          </a:p>
          <a:p>
            <a:pPr lvl="2"/>
            <a:r>
              <a:rPr lang="en-US" dirty="0"/>
              <a:t>-t tag name</a:t>
            </a:r>
          </a:p>
          <a:p>
            <a:pPr lvl="2"/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build -t first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62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764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file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name</a:t>
            </a:r>
          </a:p>
          <a:p>
            <a:pPr lvl="1"/>
            <a:r>
              <a:rPr lang="en-US" dirty="0" err="1"/>
              <a:t>docker-compose.yaml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endParaRPr lang="en-US" sz="1100" b="0" dirty="0"/>
          </a:p>
          <a:p>
            <a:br>
              <a:rPr lang="en-US" sz="1100" b="0" dirty="0"/>
            </a:br>
            <a:br>
              <a:rPr lang="en-US" sz="1100" b="0" dirty="0"/>
            </a:b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63</a:t>
            </a:fld>
            <a:endParaRPr lang="th-T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02714"/>
            <a:ext cx="51054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42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Compose 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up -d –build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up --force-recreate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</a:t>
            </a:r>
            <a:r>
              <a:rPr lang="en-US" sz="1800" b="0" dirty="0" err="1"/>
              <a:t>ps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scale web=5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stop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</a:t>
            </a:r>
            <a:r>
              <a:rPr lang="en-US" sz="1800" b="0" dirty="0" err="1"/>
              <a:t>rm</a:t>
            </a:r>
            <a:endParaRPr lang="en-US" sz="1800" b="0" dirty="0"/>
          </a:p>
          <a:p>
            <a:br>
              <a:rPr lang="en-US" sz="1800" b="0" dirty="0"/>
            </a:br>
            <a:endParaRPr lang="en-US" sz="18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9120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Automate Build and Deploy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65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8559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with </a:t>
            </a:r>
            <a:r>
              <a:rPr lang="en-US" dirty="0" err="1"/>
              <a:t>dockers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docker run \</a:t>
            </a:r>
          </a:p>
          <a:p>
            <a:pPr marL="0" indent="0">
              <a:buNone/>
            </a:pPr>
            <a:r>
              <a:rPr lang="en-US" sz="1600" dirty="0"/>
              <a:t>-d \</a:t>
            </a:r>
          </a:p>
          <a:p>
            <a:pPr marL="0" indent="0">
              <a:buNone/>
            </a:pPr>
            <a:r>
              <a:rPr lang="en-US" sz="1600" dirty="0"/>
              <a:t>--name </a:t>
            </a:r>
            <a:r>
              <a:rPr lang="en-US" sz="1600" dirty="0" err="1">
                <a:solidFill>
                  <a:srgbClr val="FF0000"/>
                </a:solidFill>
              </a:rPr>
              <a:t>myjenkins</a:t>
            </a:r>
            <a:r>
              <a:rPr lang="en-US" sz="1600" dirty="0">
                <a:solidFill>
                  <a:srgbClr val="FF0000"/>
                </a:solidFill>
              </a:rPr>
              <a:t> \</a:t>
            </a:r>
          </a:p>
          <a:p>
            <a:pPr marL="0" indent="0">
              <a:buNone/>
            </a:pPr>
            <a:r>
              <a:rPr lang="en-US" sz="1600" dirty="0"/>
              <a:t>-p </a:t>
            </a:r>
            <a:r>
              <a:rPr lang="en-US" sz="1600" dirty="0">
                <a:solidFill>
                  <a:srgbClr val="FF0000"/>
                </a:solidFill>
              </a:rPr>
              <a:t>8080</a:t>
            </a:r>
            <a:r>
              <a:rPr lang="en-US" sz="1600" dirty="0"/>
              <a:t>:8080 \</a:t>
            </a:r>
          </a:p>
          <a:p>
            <a:pPr marL="0" indent="0">
              <a:buNone/>
            </a:pPr>
            <a:r>
              <a:rPr lang="en-US" sz="1600" dirty="0" err="1"/>
              <a:t>jenkinsci</a:t>
            </a:r>
            <a:r>
              <a:rPr lang="en-US" sz="1600" dirty="0"/>
              <a:t>/</a:t>
            </a:r>
            <a:r>
              <a:rPr lang="en-US" sz="1600" dirty="0" err="1"/>
              <a:t>blueocean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th-TH" sz="1600" dirty="0"/>
              <a:t>เปิด </a:t>
            </a:r>
            <a:r>
              <a:rPr lang="en-US" sz="1600" dirty="0"/>
              <a:t>browser </a:t>
            </a:r>
            <a:r>
              <a:rPr lang="th-TH" sz="1600" dirty="0"/>
              <a:t>เข้า </a:t>
            </a:r>
            <a:r>
              <a:rPr lang="en-US" sz="1600" dirty="0" err="1"/>
              <a:t>url</a:t>
            </a:r>
            <a:r>
              <a:rPr lang="en-US" sz="1600" dirty="0"/>
              <a:t> http://localhost:</a:t>
            </a:r>
            <a:r>
              <a:rPr lang="en-US" sz="1600" dirty="0">
                <a:solidFill>
                  <a:srgbClr val="FF0000"/>
                </a:solidFill>
              </a:rPr>
              <a:t>8080</a:t>
            </a:r>
          </a:p>
          <a:p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7409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213"/>
            <a:ext cx="8229600" cy="39979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67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4583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 Jenkins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39" y="1600200"/>
            <a:ext cx="6746122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68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4229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Plugins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39" y="1600200"/>
            <a:ext cx="6746122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69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293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51FD-0D31-A44D-960A-A1073F0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 Ways to Get Started with 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5189-DA98-8146-90F9-5500CBB3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Invite Your Operations Team Into Your Development Process</a:t>
            </a:r>
          </a:p>
          <a:p>
            <a:r>
              <a:rPr lang="en-US" dirty="0"/>
              <a:t>Visualize the Work Together</a:t>
            </a:r>
          </a:p>
          <a:p>
            <a:r>
              <a:rPr lang="en-US" dirty="0"/>
              <a:t>Automate Your Test/Build Process</a:t>
            </a:r>
          </a:p>
          <a:p>
            <a:r>
              <a:rPr lang="en-US" dirty="0"/>
              <a:t>Create a Deployment Plan</a:t>
            </a:r>
          </a:p>
          <a:p>
            <a:r>
              <a:rPr lang="en-US" dirty="0"/>
              <a:t>Identify Fragile Systems</a:t>
            </a:r>
          </a:p>
          <a:p>
            <a:r>
              <a:rPr lang="en-US" dirty="0"/>
              <a:t>Smooth Out Wait States</a:t>
            </a:r>
          </a:p>
          <a:p>
            <a:r>
              <a:rPr lang="en-US" dirty="0"/>
              <a:t>Link Your Work to Your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2D2F5-CDA7-8144-B8CE-BADDA4C2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F3B0-B3F8-DF41-8BED-8F6796C8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E115-62D6-A946-AA6C-2DDEF9C5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97854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Plugins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70</a:t>
            </a:fld>
            <a:endParaRPr lang="th-TH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90" y="1600200"/>
            <a:ext cx="6765819" cy="4525963"/>
          </a:xfrm>
        </p:spPr>
      </p:pic>
    </p:spTree>
    <p:extLst>
      <p:ext uri="{BB962C8B-B14F-4D97-AF65-F5344CB8AC3E}">
        <p14:creationId xmlns:p14="http://schemas.microsoft.com/office/powerpoint/2010/main" val="563570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Admin User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11" y="1600200"/>
            <a:ext cx="6697378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5502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Complete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04" y="1600200"/>
            <a:ext cx="6716791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07065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Jobs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9283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Pipeline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1947"/>
            <a:ext cx="8229600" cy="40424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1345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script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34" y="1600200"/>
            <a:ext cx="6392532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7313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4" y="1600200"/>
            <a:ext cx="8032211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6039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6" y="1600200"/>
            <a:ext cx="8202807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4144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</a:t>
            </a:r>
            <a:r>
              <a:rPr lang="en-US" dirty="0"/>
              <a:t> build triggers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0666"/>
            <a:ext cx="8229600" cy="30850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49836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75D7-E7A6-7646-80BD-F75CC454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Credentials #1</a:t>
            </a:r>
          </a:p>
        </p:txBody>
      </p:sp>
      <p:pic>
        <p:nvPicPr>
          <p:cNvPr id="48" name="Content Placeholder 47">
            <a:extLst>
              <a:ext uri="{FF2B5EF4-FFF2-40B4-BE49-F238E27FC236}">
                <a16:creationId xmlns:a16="http://schemas.microsoft.com/office/drawing/2014/main" id="{FA1A1788-F7C5-4D4F-A23D-FCB5612471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5" y="1600200"/>
            <a:ext cx="3064109" cy="4525963"/>
          </a:xfrm>
        </p:spPr>
      </p:pic>
      <p:pic>
        <p:nvPicPr>
          <p:cNvPr id="51" name="Content Placeholder 50">
            <a:extLst>
              <a:ext uri="{FF2B5EF4-FFF2-40B4-BE49-F238E27FC236}">
                <a16:creationId xmlns:a16="http://schemas.microsoft.com/office/drawing/2014/main" id="{D2DA5BA3-9E32-2140-926B-725DF6151F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0"/>
            <a:ext cx="4038600" cy="12316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B5F88-D941-F146-BEC7-7C20F7B7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E38B-C15B-8C44-8D9D-0A45BBC5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7047D-C88C-114D-9E9D-E885F653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79</a:t>
            </a:fld>
            <a:endParaRPr lang="th-TH"/>
          </a:p>
        </p:txBody>
      </p:sp>
      <p:sp>
        <p:nvSpPr>
          <p:cNvPr id="52" name="Left Arrow 51">
            <a:extLst>
              <a:ext uri="{FF2B5EF4-FFF2-40B4-BE49-F238E27FC236}">
                <a16:creationId xmlns:a16="http://schemas.microsoft.com/office/drawing/2014/main" id="{445F0FB4-4D30-624E-84A9-B772E3696B11}"/>
              </a:ext>
            </a:extLst>
          </p:cNvPr>
          <p:cNvSpPr/>
          <p:nvPr/>
        </p:nvSpPr>
        <p:spPr bwMode="auto">
          <a:xfrm>
            <a:off x="2590800" y="3657600"/>
            <a:ext cx="2286000" cy="762000"/>
          </a:xfrm>
          <a:prstGeom prst="lef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Angsana New" pitchFamily="18" charset="-34"/>
            </a:endParaRP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9899F9BC-AE31-6C48-BC6B-C214016E2BAD}"/>
              </a:ext>
            </a:extLst>
          </p:cNvPr>
          <p:cNvSpPr/>
          <p:nvPr/>
        </p:nvSpPr>
        <p:spPr bwMode="auto">
          <a:xfrm>
            <a:off x="2277945" y="3596481"/>
            <a:ext cx="625709" cy="5334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Angsana New" pitchFamily="18" charset="-34"/>
            </a:endParaRPr>
          </a:p>
        </p:txBody>
      </p:sp>
      <p:sp>
        <p:nvSpPr>
          <p:cNvPr id="54" name="Up Arrow 53">
            <a:extLst>
              <a:ext uri="{FF2B5EF4-FFF2-40B4-BE49-F238E27FC236}">
                <a16:creationId xmlns:a16="http://schemas.microsoft.com/office/drawing/2014/main" id="{E415FD82-0B5C-3445-AFC4-D3F8B5A53602}"/>
              </a:ext>
            </a:extLst>
          </p:cNvPr>
          <p:cNvSpPr/>
          <p:nvPr/>
        </p:nvSpPr>
        <p:spPr bwMode="auto">
          <a:xfrm>
            <a:off x="6084001" y="2140725"/>
            <a:ext cx="484632" cy="558567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Angsana New" pitchFamily="18" charset="-3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F72AF8-C6C3-3B4F-B30E-54334AC85452}"/>
              </a:ext>
            </a:extLst>
          </p:cNvPr>
          <p:cNvSpPr/>
          <p:nvPr/>
        </p:nvSpPr>
        <p:spPr>
          <a:xfrm>
            <a:off x="2903654" y="3401516"/>
            <a:ext cx="6347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F2B320-8487-E840-A597-7C83928128CC}"/>
              </a:ext>
            </a:extLst>
          </p:cNvPr>
          <p:cNvSpPr/>
          <p:nvPr/>
        </p:nvSpPr>
        <p:spPr>
          <a:xfrm>
            <a:off x="6032732" y="2744969"/>
            <a:ext cx="6347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55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5235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A1A9-DA06-E640-8289-26C85DF2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Credentials #2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1CD3A85-DE1B-0241-A321-5D9787B14C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7350"/>
            <a:ext cx="4038600" cy="37916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81285BE-DA56-DD45-A563-D8115D1FAE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3927"/>
            <a:ext cx="4038600" cy="299850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0AA0E-61ED-5A4E-A08F-F606B2BE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2EEEC-5C2B-8143-9621-A9D203B3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C1026-64CA-984D-95F0-A0620937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05CE-972E-4880-AFF5-B29109B2DD49}" type="slidenum">
              <a:rPr lang="en-US" smtClean="0"/>
              <a:pPr>
                <a:defRPr/>
              </a:pPr>
              <a:t>80</a:t>
            </a:fld>
            <a:endParaRPr lang="th-TH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FAE159C7-5A88-7C4E-9D61-AA671A03FD1B}"/>
              </a:ext>
            </a:extLst>
          </p:cNvPr>
          <p:cNvSpPr/>
          <p:nvPr/>
        </p:nvSpPr>
        <p:spPr bwMode="auto">
          <a:xfrm>
            <a:off x="1752600" y="2667000"/>
            <a:ext cx="685800" cy="563562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1458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348E-04CC-AC4E-A3BA-BE5AFB91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Plugins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228DDC-151C-064A-8B14-83A41E7CD4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36" y="1600200"/>
            <a:ext cx="2889928" cy="4525963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D93C1F-017C-1043-98F9-A1B760C46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35566"/>
            <a:ext cx="4038600" cy="205523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996F1-14AB-764D-ADF9-D1D04CB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6CC66-B674-7B4C-9BF4-532D3AFE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99323-29BD-5E47-A25F-63E252D6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05CE-972E-4880-AFF5-B29109B2DD49}" type="slidenum">
              <a:rPr lang="en-US" smtClean="0"/>
              <a:pPr>
                <a:defRPr/>
              </a:pPr>
              <a:t>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86708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8243C6-CC06-184B-950F-673BBF4B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สิ่งที่ควรศึกษาเพิ่มเติม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DAF9AC-2478-8746-BD31-5BAE39184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Agile</a:t>
            </a:r>
          </a:p>
          <a:p>
            <a:endParaRPr lang="en-US" dirty="0"/>
          </a:p>
          <a:p>
            <a:r>
              <a:rPr lang="en-US" dirty="0"/>
              <a:t>Container </a:t>
            </a:r>
          </a:p>
          <a:p>
            <a:pPr lvl="1"/>
            <a:r>
              <a:rPr lang="en-US" dirty="0"/>
              <a:t>Docker Swarm. https://</a:t>
            </a:r>
            <a:r>
              <a:rPr lang="en-US" dirty="0" err="1"/>
              <a:t>docs.docker.com</a:t>
            </a:r>
            <a:r>
              <a:rPr lang="en-US" dirty="0"/>
              <a:t>/engine/swarm/</a:t>
            </a:r>
          </a:p>
          <a:p>
            <a:pPr lvl="1"/>
            <a:r>
              <a:rPr lang="en-US" dirty="0" err="1"/>
              <a:t>Kubernate</a:t>
            </a:r>
            <a:r>
              <a:rPr lang="en-US" dirty="0"/>
              <a:t>.   </a:t>
            </a:r>
            <a:r>
              <a:rPr lang="en-US" dirty="0">
                <a:hlinkClick r:id="rId2"/>
              </a:rPr>
              <a:t>https://kubernetes.io/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Programming</a:t>
            </a:r>
          </a:p>
          <a:p>
            <a:pPr lvl="1"/>
            <a:r>
              <a:rPr lang="en-US" dirty="0"/>
              <a:t>Linux shell command  </a:t>
            </a:r>
            <a:r>
              <a:rPr lang="en-US" dirty="0">
                <a:hlinkClick r:id="rId3"/>
              </a:rPr>
              <a:t>https://docs.cs.cf.ac.uk/notes/linux-shell-commands/</a:t>
            </a:r>
            <a:endParaRPr lang="en-US" dirty="0"/>
          </a:p>
          <a:p>
            <a:pPr lvl="1"/>
            <a:r>
              <a:rPr lang="en-US" dirty="0"/>
              <a:t>Html, CSS,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https://www.w3schools.com/</a:t>
            </a:r>
            <a:endParaRPr lang="en-US" dirty="0"/>
          </a:p>
          <a:p>
            <a:pPr lvl="1"/>
            <a:r>
              <a:rPr lang="en-US" dirty="0"/>
              <a:t>Node.js </a:t>
            </a:r>
            <a:r>
              <a:rPr lang="en-US" dirty="0">
                <a:hlinkClick r:id="rId5"/>
              </a:rPr>
              <a:t>https://nodejs.org/en/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CAAA1-1E73-E64D-92AA-1B8BED36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5865A-3353-3746-A97E-2B874E7B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AB631-EE9A-4445-9146-25ED6A80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05CE-972E-4880-AFF5-B29109B2DD49}" type="slidenum">
              <a:rPr lang="en-US" smtClean="0"/>
              <a:pPr>
                <a:defRPr/>
              </a:pPr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8700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3562"/>
            <a:ext cx="8229600" cy="960438"/>
          </a:xfrm>
        </p:spPr>
        <p:txBody>
          <a:bodyPr/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  <a:endParaRPr lang="th-TH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608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993828" y="2362200"/>
            <a:ext cx="3178372" cy="2540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83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883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198-5FCE-8448-8077-12CA2157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for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B5445-E426-1E46-A58A-9EE962BF7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th-TH" dirty="0"/>
              <a:t>การติดตั้ง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234D6-9EBA-5947-8CD5-CE754CAB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0E70D-AA46-2449-91EF-54A4ACCC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E6F0-36CD-E942-9367-5D8D38C7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3703136"/>
      </p:ext>
    </p:extLst>
  </p:cSld>
  <p:clrMapOvr>
    <a:masterClrMapping/>
  </p:clrMapOvr>
</p:sld>
</file>

<file path=ppt/theme/theme1.xml><?xml version="1.0" encoding="utf-8"?>
<a:theme xmlns:a="http://schemas.openxmlformats.org/drawingml/2006/main" name="pnpSlide">
  <a:themeElements>
    <a:clrScheme name="pnp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npSlide">
      <a:majorFont>
        <a:latin typeface="Courier New"/>
        <a:ea typeface=""/>
        <a:cs typeface="Angsana New"/>
      </a:majorFont>
      <a:minorFont>
        <a:latin typeface="Courier New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cs typeface="Angsana New" pitchFamily="18" charset="-34"/>
          </a:defRPr>
        </a:defPPr>
      </a:lstStyle>
    </a:lnDef>
  </a:objectDefaults>
  <a:extraClrSchemeLst>
    <a:extraClrScheme>
      <a:clrScheme name="pnp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26378</TotalTime>
  <Words>2633</Words>
  <Application>Microsoft Macintosh PowerPoint</Application>
  <PresentationFormat>On-screen Show (4:3)</PresentationFormat>
  <Paragraphs>592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Angsana New</vt:lpstr>
      <vt:lpstr>Arial</vt:lpstr>
      <vt:lpstr>Courier New</vt:lpstr>
      <vt:lpstr>Sukhumvit Set Text</vt:lpstr>
      <vt:lpstr>Tahoma</vt:lpstr>
      <vt:lpstr>Times New Roman</vt:lpstr>
      <vt:lpstr>pnpSlide</vt:lpstr>
      <vt:lpstr>DevOps</vt:lpstr>
      <vt:lpstr>Definitions and History</vt:lpstr>
      <vt:lpstr>ระดับความสนใจ</vt:lpstr>
      <vt:lpstr>Cultural change</vt:lpstr>
      <vt:lpstr>Overview</vt:lpstr>
      <vt:lpstr>Workflow</vt:lpstr>
      <vt:lpstr>7 Ways to Get Started with DevOps</vt:lpstr>
      <vt:lpstr>installation</vt:lpstr>
      <vt:lpstr>GIT for windows</vt:lpstr>
      <vt:lpstr>การติดตั้ง GIT สำหรับ Windows</vt:lpstr>
      <vt:lpstr>การติดตั้ง GIT สำหรับ Windows #2</vt:lpstr>
      <vt:lpstr>การติดตั้ง GIT สำหรับ Windows #3</vt:lpstr>
      <vt:lpstr>การติดตั้ง GIT สำหรับ Windows #4</vt:lpstr>
      <vt:lpstr>การติดตั้ง GIT สำหรับ Windows #5</vt:lpstr>
      <vt:lpstr>ทดสอบหลังการติดตั้ง Git</vt:lpstr>
      <vt:lpstr>Docker for windows</vt:lpstr>
      <vt:lpstr>การติดตั้ง Docker สำหรับ Windows</vt:lpstr>
      <vt:lpstr>การติดตั้ง Docker สำหรับ Windows #2</vt:lpstr>
      <vt:lpstr>การติดตั้ง Docker สำหรับ Windows #3</vt:lpstr>
      <vt:lpstr>การติดตั้ง Docker สำหรับ Windows #4</vt:lpstr>
      <vt:lpstr>Visual studio code</vt:lpstr>
      <vt:lpstr> การติดตั้ง VSC</vt:lpstr>
      <vt:lpstr>Git</vt:lpstr>
      <vt:lpstr>Overview</vt:lpstr>
      <vt:lpstr>Create a new Git Repository (Remote)</vt:lpstr>
      <vt:lpstr>CONFIGURE TOOLING</vt:lpstr>
      <vt:lpstr>CREATE REPOSITORIES</vt:lpstr>
      <vt:lpstr>MAKE CHANGES</vt:lpstr>
      <vt:lpstr>MAKE CHANGES</vt:lpstr>
      <vt:lpstr>GROUP CHANGES</vt:lpstr>
      <vt:lpstr>GROUP CHANGES</vt:lpstr>
      <vt:lpstr>REFACTOR FILENAMES</vt:lpstr>
      <vt:lpstr>SUPPRESS TRACKING</vt:lpstr>
      <vt:lpstr>SAVE FRAGMENTS</vt:lpstr>
      <vt:lpstr>REVIEW HISTORY</vt:lpstr>
      <vt:lpstr>REDO COMMITS</vt:lpstr>
      <vt:lpstr>SYNCHRONIZE CHANGES</vt:lpstr>
      <vt:lpstr>SYNCHRONIZE CHANGES</vt:lpstr>
      <vt:lpstr>docker</vt:lpstr>
      <vt:lpstr>About Container</vt:lpstr>
      <vt:lpstr>Comparing Containers and Virtual Machines</vt:lpstr>
      <vt:lpstr>Containers and Virtual Machines Together</vt:lpstr>
      <vt:lpstr>Docker engine</vt:lpstr>
      <vt:lpstr>Docker Architecture</vt:lpstr>
      <vt:lpstr>Docker Architecture#2</vt:lpstr>
      <vt:lpstr>Docker Architecture#3</vt:lpstr>
      <vt:lpstr>Hello World Docker</vt:lpstr>
      <vt:lpstr>สร้าง file index.html</vt:lpstr>
      <vt:lpstr>เข้า url http://localhost</vt:lpstr>
      <vt:lpstr>Docker Command</vt:lpstr>
      <vt:lpstr>Docker Command</vt:lpstr>
      <vt:lpstr>Docker Command</vt:lpstr>
      <vt:lpstr>Docker Command</vt:lpstr>
      <vt:lpstr>Docker Command</vt:lpstr>
      <vt:lpstr>Docker Command</vt:lpstr>
      <vt:lpstr>Docker Command</vt:lpstr>
      <vt:lpstr>Docker Network</vt:lpstr>
      <vt:lpstr>Docker parameter </vt:lpstr>
      <vt:lpstr>Docker parameter </vt:lpstr>
      <vt:lpstr>Dockerfile</vt:lpstr>
      <vt:lpstr>Dockerfile</vt:lpstr>
      <vt:lpstr>Dockerfile</vt:lpstr>
      <vt:lpstr>Compose file</vt:lpstr>
      <vt:lpstr>Docker Compose </vt:lpstr>
      <vt:lpstr>Jenkins</vt:lpstr>
      <vt:lpstr>Jenkins with dockers</vt:lpstr>
      <vt:lpstr>PowerPoint Presentation</vt:lpstr>
      <vt:lpstr>Unlock Jenkins</vt:lpstr>
      <vt:lpstr>Install Plugins</vt:lpstr>
      <vt:lpstr>Loading Plugins</vt:lpstr>
      <vt:lpstr>Create Admin User</vt:lpstr>
      <vt:lpstr>Setup Complete</vt:lpstr>
      <vt:lpstr>Create New Jobs</vt:lpstr>
      <vt:lpstr>Choose Pipeline</vt:lpstr>
      <vt:lpstr>Pipeline script</vt:lpstr>
      <vt:lpstr>Logs</vt:lpstr>
      <vt:lpstr>Logs</vt:lpstr>
      <vt:lpstr>Config build triggers</vt:lpstr>
      <vt:lpstr>Add Credentials #1</vt:lpstr>
      <vt:lpstr>Add Credentials #2</vt:lpstr>
      <vt:lpstr>Install Plugins</vt:lpstr>
      <vt:lpstr>สิ่งที่ควรศึกษาเพิ่มเติม</vt:lpstr>
      <vt:lpstr>Any 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Name</dc:title>
  <dc:creator>administrator</dc:creator>
  <cp:lastModifiedBy>Sommai Krangpanich</cp:lastModifiedBy>
  <cp:revision>590</cp:revision>
  <cp:lastPrinted>2017-11-27T01:43:37Z</cp:lastPrinted>
  <dcterms:created xsi:type="dcterms:W3CDTF">2007-02-19T11:49:55Z</dcterms:created>
  <dcterms:modified xsi:type="dcterms:W3CDTF">2018-05-03T08:41:18Z</dcterms:modified>
</cp:coreProperties>
</file>